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8" r:id="rId2"/>
    <p:sldId id="259" r:id="rId3"/>
    <p:sldId id="263" r:id="rId4"/>
    <p:sldId id="256" r:id="rId5"/>
    <p:sldId id="261" r:id="rId6"/>
    <p:sldId id="264" r:id="rId7"/>
    <p:sldId id="262" r:id="rId8"/>
    <p:sldId id="265" r:id="rId9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5153"/>
    <a:srgbClr val="2AA1CB"/>
    <a:srgbClr val="73AF4B"/>
    <a:srgbClr val="8B8B89"/>
    <a:srgbClr val="FAD238"/>
    <a:srgbClr val="DB518C"/>
    <a:srgbClr val="67AB4A"/>
    <a:srgbClr val="249BC6"/>
    <a:srgbClr val="47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71" d="100"/>
          <a:sy n="71" d="100"/>
        </p:scale>
        <p:origin x="84" y="22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AEC09-AC82-E840-9757-4B86567665C5}" type="datetimeFigureOut">
              <a:rPr lang="en-GB" smtClean="0"/>
              <a:t>16/06/2017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44F5C0-E13A-F74B-A8FB-76FD472B4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590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Starter task: this task assumes pupils have covered pre-1066 immigration to Britain, at least in outline.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4F5C0-E13A-F74B-A8FB-76FD472B431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655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Events on the next slide to be placed on the timeline to scale, to give pupils a sense of chronology of events across the period. Can be made quicker by adding some events in each category, or all events in some categories, beforehand.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593DA-6A16-418B-9B98-A8559E92EFB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971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Teachers can add in any further events in the Jewish community column if they wish - events provided as an outline only. The events could be provided on cards to be stuck on to the timeline.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4F5C0-E13A-F74B-A8FB-76FD472B431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017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Pupils highlight the towns mentioned in the timeline on the map on the left, or use an atlas to find and position the towns on the blank map themselves.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4F5C0-E13A-F74B-A8FB-76FD472B431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8431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Simple reading and comprehension exercise to identify why Jewish people came to England and characterise the nature of their relationship with the Crown.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4F5C0-E13A-F74B-A8FB-76FD472B431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566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Extract from Meir’s poem, to be analysed – identify what each line is referring to (see </a:t>
            </a:r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Migrant testimonies: Meir's poem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at http://</a:t>
            </a:r>
            <a:r>
              <a:rPr lang="en-GB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www.ourmigrationstory.org.uk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/oms/put-a-curse-on-my-enemies-meir-ben-elijah-and-the-jews-of-early-Norwich for help). Meanings of specific words, like yoke and despoil, may need to be taught explicitly. </a:t>
            </a:r>
            <a:endParaRPr lang="en-GB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4F5C0-E13A-F74B-A8FB-76FD472B431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040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6603" y="2357931"/>
            <a:ext cx="8420100" cy="214345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 smtClean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  <a:p>
            <a:r>
              <a:rPr lang="en-GB" dirty="0" err="1" smtClean="0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www.ourmigrationstory.org.uk</a:t>
            </a:r>
            <a:endParaRPr lang="en-GB" dirty="0" smtClean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66" t="49891" r="84986" b="36496"/>
          <a:stretch/>
        </p:blipFill>
        <p:spPr>
          <a:xfrm rot="16200000">
            <a:off x="34964" y="6064622"/>
            <a:ext cx="747656" cy="7960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59" t="78728" r="55630" b="-1305"/>
          <a:stretch/>
        </p:blipFill>
        <p:spPr>
          <a:xfrm rot="10800000">
            <a:off x="8587409" y="5516216"/>
            <a:ext cx="1318588" cy="132026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54" t="37337" r="62208" b="36725"/>
          <a:stretch/>
        </p:blipFill>
        <p:spPr>
          <a:xfrm>
            <a:off x="0" y="0"/>
            <a:ext cx="1549101" cy="1516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993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0915" y="1600201"/>
            <a:ext cx="4210050" cy="449014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4790" y="1600201"/>
            <a:ext cx="4210050" cy="449014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 smtClean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  <a:p>
            <a:r>
              <a:rPr lang="en-GB" dirty="0" err="1" smtClean="0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www.ourmigrationstory.org.uk</a:t>
            </a:r>
            <a:endParaRPr lang="en-GB" dirty="0" smtClean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  <a:p>
            <a:endParaRPr lang="en-GB" dirty="0" smtClean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54" t="37337" r="62208" b="36725"/>
          <a:stretch/>
        </p:blipFill>
        <p:spPr>
          <a:xfrm>
            <a:off x="0" y="0"/>
            <a:ext cx="1549101" cy="1516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125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 smtClean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  <a:p>
            <a:r>
              <a:rPr lang="en-GB" dirty="0" err="1" smtClean="0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www.ourmigrationstory.org.uk</a:t>
            </a:r>
            <a:endParaRPr lang="en-GB" dirty="0" smtClean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  <a:p>
            <a:endParaRPr lang="en-GB" dirty="0" smtClean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54" t="37337" r="62208" b="36725"/>
          <a:stretch/>
        </p:blipFill>
        <p:spPr>
          <a:xfrm>
            <a:off x="0" y="0"/>
            <a:ext cx="1549101" cy="1516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055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 smtClean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  <a:p>
            <a:r>
              <a:rPr lang="en-GB" dirty="0" err="1" smtClean="0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www.ourmigrationstory.org.uk</a:t>
            </a:r>
            <a:endParaRPr lang="en-GB" dirty="0" smtClean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  <a:p>
            <a:endParaRPr lang="en-GB" dirty="0" smtClean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54" t="37337" r="62208" b="36725"/>
          <a:stretch/>
        </p:blipFill>
        <p:spPr>
          <a:xfrm>
            <a:off x="0" y="0"/>
            <a:ext cx="1549101" cy="1516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739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789747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832023"/>
            <a:ext cx="4190702" cy="3209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776098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845671"/>
            <a:ext cx="4211340" cy="3209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www.ourmigrationstory.org.uk</a:t>
            </a:r>
            <a:endParaRPr lang="en-GB" dirty="0" smtClean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54" t="37337" r="62208" b="36725"/>
          <a:stretch/>
        </p:blipFill>
        <p:spPr>
          <a:xfrm>
            <a:off x="0" y="0"/>
            <a:ext cx="1549101" cy="1516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162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www.ourmigrationstory.org.uk</a:t>
            </a:r>
            <a:endParaRPr lang="en-GB" dirty="0" smtClean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54" t="37337" r="62208" b="36725"/>
          <a:stretch/>
        </p:blipFill>
        <p:spPr>
          <a:xfrm>
            <a:off x="0" y="0"/>
            <a:ext cx="1549101" cy="1516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59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</p:spPr>
        <p:txBody>
          <a:bodyPr/>
          <a:lstStyle/>
          <a:p>
            <a:r>
              <a:rPr lang="en-GB" dirty="0" err="1" smtClean="0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www.ourmigrationstory.org.uk</a:t>
            </a:r>
            <a:endParaRPr lang="en-GB" dirty="0" smtClean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2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1639955"/>
            <a:ext cx="8543925" cy="726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2501484"/>
            <a:ext cx="8543925" cy="32234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b="1" dirty="0" smtClean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  <a:p>
            <a:r>
              <a:rPr lang="en-GB" b="1" dirty="0" err="1" smtClean="0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www.ourmigrationstory.org.uk</a:t>
            </a:r>
            <a:endParaRPr lang="en-GB" b="1" dirty="0" smtClean="0"/>
          </a:p>
          <a:p>
            <a:endParaRPr lang="en-GB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66" t="49891" r="84986" b="36496"/>
          <a:stretch/>
        </p:blipFill>
        <p:spPr>
          <a:xfrm rot="16200000">
            <a:off x="34964" y="6064622"/>
            <a:ext cx="747656" cy="79606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59" t="78728" r="55630" b="-1305"/>
          <a:stretch/>
        </p:blipFill>
        <p:spPr>
          <a:xfrm rot="10800000">
            <a:off x="8587409" y="5516216"/>
            <a:ext cx="1318588" cy="132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39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3" r:id="rId3"/>
    <p:sldLayoutId id="2147483662" r:id="rId4"/>
    <p:sldLayoutId id="2147483665" r:id="rId5"/>
    <p:sldLayoutId id="2147483666" r:id="rId6"/>
    <p:sldLayoutId id="214748366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urmigrationstory.org.uk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73046" y="2647805"/>
            <a:ext cx="8420100" cy="2143456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b="1" dirty="0">
                <a:solidFill>
                  <a:srgbClr val="474747"/>
                </a:solidFill>
                <a:latin typeface="Lato" charset="0"/>
                <a:ea typeface="Lato" charset="0"/>
                <a:cs typeface="Lato" charset="0"/>
              </a:rPr>
              <a:t>The </a:t>
            </a:r>
            <a:r>
              <a:rPr lang="en-GB" b="1" dirty="0" smtClean="0">
                <a:solidFill>
                  <a:srgbClr val="474747"/>
                </a:solidFill>
                <a:latin typeface="Lato" charset="0"/>
                <a:ea typeface="Lato" charset="0"/>
                <a:cs typeface="Lato" charset="0"/>
              </a:rPr>
              <a:t>experiences </a:t>
            </a:r>
            <a:r>
              <a:rPr lang="en-GB" b="1" dirty="0">
                <a:solidFill>
                  <a:srgbClr val="474747"/>
                </a:solidFill>
                <a:latin typeface="Lato" charset="0"/>
                <a:ea typeface="Lato" charset="0"/>
                <a:cs typeface="Lato" charset="0"/>
              </a:rPr>
              <a:t>of Jewish people in </a:t>
            </a:r>
            <a:r>
              <a:rPr lang="en-GB" b="1" dirty="0" smtClean="0">
                <a:solidFill>
                  <a:srgbClr val="474747"/>
                </a:solidFill>
                <a:latin typeface="Lato" charset="0"/>
                <a:ea typeface="Lato" charset="0"/>
                <a:cs typeface="Lato" charset="0"/>
              </a:rPr>
              <a:t>early Britain</a:t>
            </a:r>
            <a:r>
              <a:rPr lang="en-GB" dirty="0" smtClean="0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/>
            </a:r>
            <a:br>
              <a:rPr lang="en-GB" dirty="0" smtClean="0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</a:br>
            <a:r>
              <a:rPr lang="en-GB" sz="4000" dirty="0" smtClean="0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(AD43-1500)</a:t>
            </a:r>
            <a:endParaRPr lang="en-GB" sz="4000" dirty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35850" y="6387296"/>
            <a:ext cx="32944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  <a:hlinkClick r:id="rId2"/>
              </a:rPr>
              <a:t>www.ourmigrationstory.org.uk</a:t>
            </a:r>
            <a:endParaRPr lang="en-GB" dirty="0" smtClean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  <a:p>
            <a:endParaRPr lang="en-GB" dirty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15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8843" y="1448551"/>
            <a:ext cx="4190702" cy="823912"/>
          </a:xfrm>
        </p:spPr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88843" y="2490827"/>
            <a:ext cx="4190702" cy="3727093"/>
          </a:xfrm>
        </p:spPr>
        <p:txBody>
          <a:bodyPr>
            <a:noAutofit/>
          </a:bodyPr>
          <a:lstStyle/>
          <a:p>
            <a:pPr marL="457200" indent="-457200">
              <a:lnSpc>
                <a:spcPct val="120000"/>
              </a:lnSpc>
            </a:pPr>
            <a:r>
              <a:rPr lang="en-GB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To know key dates and events relating to the Jewish community in medieval England</a:t>
            </a:r>
          </a:p>
          <a:p>
            <a:pPr marL="457200" indent="-457200">
              <a:lnSpc>
                <a:spcPct val="120000"/>
              </a:lnSpc>
            </a:pPr>
            <a:r>
              <a:rPr lang="en-GB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To know where Jewish communities settled in England</a:t>
            </a:r>
          </a:p>
          <a:p>
            <a:pPr marL="457200" indent="-457200">
              <a:lnSpc>
                <a:spcPct val="120000"/>
              </a:lnSpc>
            </a:pPr>
            <a:r>
              <a:rPr lang="en-GB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To know why Jewish people came to England and describe their relationship with the Crown</a:t>
            </a:r>
          </a:p>
          <a:p>
            <a:pPr marL="457200" indent="-457200">
              <a:lnSpc>
                <a:spcPct val="120000"/>
              </a:lnSpc>
            </a:pPr>
            <a:r>
              <a:rPr lang="en-GB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To use the poem of Meir ben Elijah to identify aspects of Jewish peoples’ experiences in medieval England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021427" y="1434902"/>
            <a:ext cx="4211340" cy="823912"/>
          </a:xfrm>
        </p:spPr>
        <p:txBody>
          <a:bodyPr/>
          <a:lstStyle/>
          <a:p>
            <a:r>
              <a:rPr lang="en-GB" dirty="0" smtClean="0"/>
              <a:t>Starter task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021427" y="2504475"/>
            <a:ext cx="4211340" cy="32099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Name 3 groups of immigrants to Britain before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1066.</a:t>
            </a:r>
          </a:p>
          <a:p>
            <a:pPr marL="0" indent="0">
              <a:buNone/>
            </a:pPr>
            <a:endParaRPr lang="en-GB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Extension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: For what reasons did these groups come to Britain?</a:t>
            </a:r>
          </a:p>
          <a:p>
            <a:endParaRPr lang="en-GB" sz="2200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11835" y="6488668"/>
            <a:ext cx="3294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www.ourmigrationstory.org.uk</a:t>
            </a:r>
            <a:endParaRPr lang="en-GB" dirty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73499" y="0"/>
            <a:ext cx="29129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Jewish people in medieval England</a:t>
            </a:r>
            <a:endParaRPr lang="en-GB" sz="1400" dirty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43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1939" y="1047383"/>
            <a:ext cx="7983414" cy="535231"/>
          </a:xfrm>
        </p:spPr>
        <p:txBody>
          <a:bodyPr>
            <a:noAutofit/>
          </a:bodyPr>
          <a:lstStyle/>
          <a:p>
            <a:pPr algn="ctr"/>
            <a:r>
              <a:rPr lang="en-GB" sz="2600" dirty="0">
                <a:solidFill>
                  <a:srgbClr val="525153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Timeline of Jewish experiences in medieval </a:t>
            </a:r>
            <a:r>
              <a:rPr lang="en-GB" sz="2600" dirty="0" smtClean="0">
                <a:solidFill>
                  <a:srgbClr val="525153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England</a:t>
            </a:r>
            <a:endParaRPr lang="en-GB" sz="2600" dirty="0">
              <a:solidFill>
                <a:srgbClr val="525153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8406406"/>
              </p:ext>
            </p:extLst>
          </p:nvPr>
        </p:nvGraphicFramePr>
        <p:xfrm>
          <a:off x="52755" y="1821469"/>
          <a:ext cx="9764201" cy="4507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660">
                  <a:extLst>
                    <a:ext uri="{9D8B030D-6E8A-4147-A177-3AD203B41FA5}">
                      <a16:colId xmlns:a16="http://schemas.microsoft.com/office/drawing/2014/main" val="536289975"/>
                    </a:ext>
                  </a:extLst>
                </a:gridCol>
                <a:gridCol w="8815541">
                  <a:extLst>
                    <a:ext uri="{9D8B030D-6E8A-4147-A177-3AD203B41FA5}">
                      <a16:colId xmlns:a16="http://schemas.microsoft.com/office/drawing/2014/main" val="1695637907"/>
                    </a:ext>
                  </a:extLst>
                </a:gridCol>
              </a:tblGrid>
              <a:tr h="2253615">
                <a:tc>
                  <a:txBody>
                    <a:bodyPr/>
                    <a:lstStyle/>
                    <a:p>
                      <a:r>
                        <a:rPr lang="en-GB" sz="1500" b="1" dirty="0">
                          <a:solidFill>
                            <a:schemeClr val="tx1"/>
                          </a:solidFill>
                          <a:latin typeface="Lato" charset="0"/>
                          <a:ea typeface="Lato" charset="0"/>
                          <a:cs typeface="Lato" charset="0"/>
                        </a:rPr>
                        <a:t>Medieval England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300" dirty="0">
                        <a:solidFill>
                          <a:schemeClr val="tx1"/>
                        </a:solidFill>
                        <a:latin typeface="Lato" charset="0"/>
                        <a:ea typeface="Lato" charset="0"/>
                        <a:cs typeface="Lato" charset="0"/>
                      </a:endParaRPr>
                    </a:p>
                    <a:p>
                      <a:endParaRPr lang="en-GB" sz="1300" dirty="0">
                        <a:solidFill>
                          <a:schemeClr val="tx1"/>
                        </a:solidFill>
                        <a:latin typeface="Lato" charset="0"/>
                        <a:ea typeface="Lato" charset="0"/>
                        <a:cs typeface="Lato" charset="0"/>
                      </a:endParaRPr>
                    </a:p>
                    <a:p>
                      <a:endParaRPr lang="en-GB" sz="1300" dirty="0">
                        <a:solidFill>
                          <a:schemeClr val="tx1"/>
                        </a:solidFill>
                        <a:latin typeface="Lato" charset="0"/>
                        <a:ea typeface="Lato" charset="0"/>
                        <a:cs typeface="Lato" charset="0"/>
                      </a:endParaRPr>
                    </a:p>
                    <a:p>
                      <a:endParaRPr lang="en-GB" sz="1300" dirty="0">
                        <a:solidFill>
                          <a:schemeClr val="tx1"/>
                        </a:solidFill>
                        <a:latin typeface="Lato" charset="0"/>
                        <a:ea typeface="Lato" charset="0"/>
                        <a:cs typeface="Lato" charset="0"/>
                      </a:endParaRPr>
                    </a:p>
                    <a:p>
                      <a:endParaRPr lang="en-GB" sz="1300" dirty="0">
                        <a:solidFill>
                          <a:schemeClr val="tx1"/>
                        </a:solidFill>
                        <a:latin typeface="Lato" charset="0"/>
                        <a:ea typeface="Lato" charset="0"/>
                        <a:cs typeface="Lato" charset="0"/>
                      </a:endParaRPr>
                    </a:p>
                    <a:p>
                      <a:endParaRPr lang="en-GB" sz="1300" dirty="0">
                        <a:solidFill>
                          <a:schemeClr val="tx1"/>
                        </a:solidFill>
                        <a:latin typeface="Lato" charset="0"/>
                        <a:ea typeface="Lato" charset="0"/>
                        <a:cs typeface="Lato" charset="0"/>
                      </a:endParaRPr>
                    </a:p>
                    <a:p>
                      <a:endParaRPr lang="en-GB" sz="1300" dirty="0">
                        <a:solidFill>
                          <a:schemeClr val="tx1"/>
                        </a:solidFill>
                        <a:latin typeface="Lato" charset="0"/>
                        <a:ea typeface="Lato" charset="0"/>
                        <a:cs typeface="Lato" charset="0"/>
                      </a:endParaRPr>
                    </a:p>
                    <a:p>
                      <a:endParaRPr lang="en-GB" sz="1300" dirty="0">
                        <a:solidFill>
                          <a:schemeClr val="tx1"/>
                        </a:solidFill>
                        <a:latin typeface="Lato" charset="0"/>
                        <a:ea typeface="Lato" charset="0"/>
                        <a:cs typeface="Lato" charset="0"/>
                      </a:endParaRPr>
                    </a:p>
                    <a:p>
                      <a:endParaRPr lang="en-GB" sz="1300" dirty="0">
                        <a:solidFill>
                          <a:schemeClr val="tx1"/>
                        </a:solidFill>
                        <a:latin typeface="Lato" charset="0"/>
                        <a:ea typeface="Lato" charset="0"/>
                        <a:cs typeface="Lato" charset="0"/>
                      </a:endParaRPr>
                    </a:p>
                    <a:p>
                      <a:endParaRPr lang="en-GB" sz="1300" dirty="0">
                        <a:solidFill>
                          <a:schemeClr val="tx1"/>
                        </a:solidFill>
                        <a:latin typeface="Lato" charset="0"/>
                        <a:ea typeface="Lato" charset="0"/>
                        <a:cs typeface="Lato" charset="0"/>
                      </a:endParaRPr>
                    </a:p>
                    <a:p>
                      <a:endParaRPr lang="en-GB" sz="1300" dirty="0">
                        <a:solidFill>
                          <a:schemeClr val="tx1"/>
                        </a:solidFill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2035191"/>
                  </a:ext>
                </a:extLst>
              </a:tr>
              <a:tr h="2253615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Lato" charset="0"/>
                          <a:ea typeface="Lato" charset="0"/>
                          <a:cs typeface="Lato" charset="0"/>
                        </a:rPr>
                        <a:t>The Jewish community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tx1"/>
                          </a:solidFill>
                          <a:latin typeface="Lato" charset="0"/>
                          <a:ea typeface="Lato" charset="0"/>
                          <a:cs typeface="Lato" charset="0"/>
                        </a:rPr>
                        <a:t>1050                            1100                            1150                            1200                            1250                           1300    </a:t>
                      </a:r>
                    </a:p>
                    <a:p>
                      <a:endParaRPr lang="en-GB" sz="1300" dirty="0">
                        <a:solidFill>
                          <a:schemeClr val="tx1"/>
                        </a:solidFill>
                        <a:latin typeface="Lato" charset="0"/>
                        <a:ea typeface="Lato" charset="0"/>
                        <a:cs typeface="Lato" charset="0"/>
                      </a:endParaRPr>
                    </a:p>
                    <a:p>
                      <a:endParaRPr lang="en-GB" sz="1300" dirty="0">
                        <a:solidFill>
                          <a:schemeClr val="tx1"/>
                        </a:solidFill>
                        <a:latin typeface="Lato" charset="0"/>
                        <a:ea typeface="Lato" charset="0"/>
                        <a:cs typeface="Lato" charset="0"/>
                      </a:endParaRPr>
                    </a:p>
                    <a:p>
                      <a:endParaRPr lang="en-GB" sz="1300" dirty="0">
                        <a:solidFill>
                          <a:schemeClr val="tx1"/>
                        </a:solidFill>
                        <a:latin typeface="Lato" charset="0"/>
                        <a:ea typeface="Lato" charset="0"/>
                        <a:cs typeface="Lato" charset="0"/>
                      </a:endParaRPr>
                    </a:p>
                    <a:p>
                      <a:endParaRPr lang="en-GB" sz="1300" dirty="0">
                        <a:solidFill>
                          <a:schemeClr val="tx1"/>
                        </a:solidFill>
                        <a:latin typeface="Lato" charset="0"/>
                        <a:ea typeface="Lato" charset="0"/>
                        <a:cs typeface="Lato" charset="0"/>
                      </a:endParaRPr>
                    </a:p>
                    <a:p>
                      <a:endParaRPr lang="en-GB" sz="1300" dirty="0">
                        <a:solidFill>
                          <a:schemeClr val="tx1"/>
                        </a:solidFill>
                        <a:latin typeface="Lato" charset="0"/>
                        <a:ea typeface="Lato" charset="0"/>
                        <a:cs typeface="Lato" charset="0"/>
                      </a:endParaRPr>
                    </a:p>
                    <a:p>
                      <a:endParaRPr lang="en-GB" sz="1300" dirty="0">
                        <a:solidFill>
                          <a:schemeClr val="tx1"/>
                        </a:solidFill>
                        <a:latin typeface="Lato" charset="0"/>
                        <a:ea typeface="Lato" charset="0"/>
                        <a:cs typeface="Lato" charset="0"/>
                      </a:endParaRPr>
                    </a:p>
                    <a:p>
                      <a:endParaRPr lang="en-GB" sz="1300" dirty="0">
                        <a:solidFill>
                          <a:schemeClr val="tx1"/>
                        </a:solidFill>
                        <a:latin typeface="Lato" charset="0"/>
                        <a:ea typeface="Lato" charset="0"/>
                        <a:cs typeface="Lato" charset="0"/>
                      </a:endParaRPr>
                    </a:p>
                    <a:p>
                      <a:endParaRPr lang="en-GB" sz="1300" dirty="0">
                        <a:solidFill>
                          <a:schemeClr val="tx1"/>
                        </a:solidFill>
                        <a:latin typeface="Lato" charset="0"/>
                        <a:ea typeface="Lato" charset="0"/>
                        <a:cs typeface="Lato" charset="0"/>
                      </a:endParaRPr>
                    </a:p>
                    <a:p>
                      <a:endParaRPr lang="en-GB" sz="1300" dirty="0">
                        <a:solidFill>
                          <a:schemeClr val="tx1"/>
                        </a:solidFill>
                        <a:latin typeface="Lato" charset="0"/>
                        <a:ea typeface="Lato" charset="0"/>
                        <a:cs typeface="Lato" charset="0"/>
                      </a:endParaRPr>
                    </a:p>
                    <a:p>
                      <a:endParaRPr lang="en-GB" sz="1300" dirty="0">
                        <a:solidFill>
                          <a:schemeClr val="tx1"/>
                        </a:solidFill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878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508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66" t="49891" r="84986" b="36496"/>
          <a:stretch/>
        </p:blipFill>
        <p:spPr>
          <a:xfrm rot="16200000">
            <a:off x="34964" y="6064622"/>
            <a:ext cx="747656" cy="7960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59" t="78360" r="55366" b="-435"/>
          <a:stretch/>
        </p:blipFill>
        <p:spPr>
          <a:xfrm rot="10800000">
            <a:off x="8561292" y="5567084"/>
            <a:ext cx="1344707" cy="129091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668362" y="6475221"/>
            <a:ext cx="3294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mtClean="0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www.ourmigrationstory.org.uk</a:t>
            </a:r>
            <a:endParaRPr lang="en-GB" dirty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6760" y="153327"/>
            <a:ext cx="9883029" cy="5282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 smtClean="0">
                <a:solidFill>
                  <a:srgbClr val="525153"/>
                </a:solidFill>
                <a:latin typeface="Lato" charset="0"/>
                <a:ea typeface="Lato" charset="0"/>
                <a:cs typeface="Lato" charset="0"/>
              </a:rPr>
              <a:t>Key events for the Jewish community in England timeline</a:t>
            </a:r>
            <a:endParaRPr lang="en-GB" sz="2800" b="1" dirty="0">
              <a:solidFill>
                <a:srgbClr val="525153"/>
              </a:solidFill>
              <a:latin typeface="Lato" charset="0"/>
              <a:ea typeface="Lato" charset="0"/>
              <a:cs typeface="Lato" charset="0"/>
            </a:endParaRPr>
          </a:p>
        </p:txBody>
      </p:sp>
      <p:graphicFrame>
        <p:nvGraphicFramePr>
          <p:cNvPr id="1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1493085"/>
              </p:ext>
            </p:extLst>
          </p:nvPr>
        </p:nvGraphicFramePr>
        <p:xfrm>
          <a:off x="306459" y="911827"/>
          <a:ext cx="9328252" cy="47178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64126">
                  <a:extLst>
                    <a:ext uri="{9D8B030D-6E8A-4147-A177-3AD203B41FA5}">
                      <a16:colId xmlns:a16="http://schemas.microsoft.com/office/drawing/2014/main" val="2742894421"/>
                    </a:ext>
                  </a:extLst>
                </a:gridCol>
                <a:gridCol w="4664126">
                  <a:extLst>
                    <a:ext uri="{9D8B030D-6E8A-4147-A177-3AD203B41FA5}">
                      <a16:colId xmlns:a16="http://schemas.microsoft.com/office/drawing/2014/main" val="1534259983"/>
                    </a:ext>
                  </a:extLst>
                </a:gridCol>
              </a:tblGrid>
              <a:tr h="407422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  <a:latin typeface="Lato" charset="0"/>
                          <a:ea typeface="Lato" charset="0"/>
                          <a:cs typeface="Lato" charset="0"/>
                        </a:rPr>
                        <a:t>England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AF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  <a:latin typeface="Lato" charset="0"/>
                          <a:ea typeface="Lato" charset="0"/>
                          <a:cs typeface="Lato" charset="0"/>
                        </a:rPr>
                        <a:t>Jewish community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AA1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595139"/>
                  </a:ext>
                </a:extLst>
              </a:tr>
              <a:tr h="509277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Lato" charset="0"/>
                          <a:ea typeface="Lato" charset="0"/>
                          <a:cs typeface="Lato" charset="0"/>
                        </a:rPr>
                        <a:t>1066 – The Norman Conquest of England begins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200" dirty="0">
                          <a:solidFill>
                            <a:schemeClr val="tx1"/>
                          </a:solidFill>
                          <a:latin typeface="Lato" charset="0"/>
                          <a:ea typeface="Lato" charset="0"/>
                          <a:cs typeface="Lato" charset="0"/>
                        </a:rPr>
                        <a:t>1070: A group of Jewish merchants are invited to England from Rouen in France by William the Conqueror and settle initially in London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3266285"/>
                  </a:ext>
                </a:extLst>
              </a:tr>
              <a:tr h="305567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Lato" charset="0"/>
                          <a:ea typeface="Lato" charset="0"/>
                          <a:cs typeface="Lato" charset="0"/>
                        </a:rPr>
                        <a:t>1100 – Henry I is crowned king, succeeding his brother, William Rufus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Lato" charset="0"/>
                          <a:ea typeface="Lato" charset="0"/>
                          <a:cs typeface="Lato" charset="0"/>
                        </a:rPr>
                        <a:t>1100: The Jewish community is issued a ‘charter of liberties’ by Henry 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6990468"/>
                  </a:ext>
                </a:extLst>
              </a:tr>
              <a:tr h="636843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Lato" charset="0"/>
                          <a:ea typeface="Lato" charset="0"/>
                          <a:cs typeface="Lato" charset="0"/>
                        </a:rPr>
                        <a:t>1135 – Henry dies without a male heir. For the next 20 years the crown is contested by his nephew, King Stephen, and his daughter, Matilda. This period is known as ‘the Anarchy’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Lato" charset="0"/>
                          <a:ea typeface="Lato" charset="0"/>
                          <a:cs typeface="Lato" charset="0"/>
                        </a:rPr>
                        <a:t>By 1150: Jewish communities are established across England in towns such as London, Lincoln, Norwich, Oxford, Winchester and York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6778591"/>
                  </a:ext>
                </a:extLst>
              </a:tr>
              <a:tr h="509277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Lato" charset="0"/>
                          <a:ea typeface="Lato" charset="0"/>
                          <a:cs typeface="Lato" charset="0"/>
                        </a:rPr>
                        <a:t>1154 – Stephen is succeeded by Matilda’s son, Henry II, who carves out the Angevin Empire in France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Lato" charset="0"/>
                          <a:ea typeface="Lato" charset="0"/>
                          <a:cs typeface="Lato" charset="0"/>
                        </a:rPr>
                        <a:t>1144: The origin of the ‘Blood Libel’, Jewish people are accused of the ritual murder of Christian children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0532991"/>
                  </a:ext>
                </a:extLst>
              </a:tr>
              <a:tr h="509277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Lato" charset="0"/>
                          <a:ea typeface="Lato" charset="0"/>
                          <a:cs typeface="Lato" charset="0"/>
                        </a:rPr>
                        <a:t>1189 – King Richard, the Lionheart, succeeds Henry II and leads the Third Crusade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200" dirty="0">
                          <a:solidFill>
                            <a:schemeClr val="tx1"/>
                          </a:solidFill>
                          <a:latin typeface="Lato" charset="0"/>
                          <a:ea typeface="Lato" charset="0"/>
                          <a:cs typeface="Lato" charset="0"/>
                        </a:rPr>
                        <a:t>1190: Many Jewish people massacred in York. In Norwich they flee to the city's castle for refuge. Those who stay in their homes are butchered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0013811"/>
                  </a:ext>
                </a:extLst>
              </a:tr>
              <a:tr h="454888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Lato" charset="0"/>
                          <a:ea typeface="Lato" charset="0"/>
                          <a:cs typeface="Lato" charset="0"/>
                        </a:rPr>
                        <a:t>1199 – King John succeeds Richard and loses most of the English crown’s French possessions, including Normandy, by 1204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Lato" charset="0"/>
                          <a:ea typeface="Lato" charset="0"/>
                          <a:cs typeface="Lato" charset="0"/>
                        </a:rPr>
                        <a:t>1230s: Executions in Norwich after an allegation a Christian child was kidnapped by Jewish people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1924758"/>
                  </a:ext>
                </a:extLst>
              </a:tr>
              <a:tr h="509277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Lato" charset="0"/>
                          <a:ea typeface="Lato" charset="0"/>
                          <a:cs typeface="Lato" charset="0"/>
                        </a:rPr>
                        <a:t>1216 – John is succeeded by his 9 year old son, Henry III, who rules for 56 years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GB" sz="1200" dirty="0">
                          <a:solidFill>
                            <a:schemeClr val="tx1"/>
                          </a:solidFill>
                          <a:latin typeface="Lato" charset="0"/>
                          <a:ea typeface="Lato" charset="0"/>
                          <a:cs typeface="Lato" charset="0"/>
                        </a:rPr>
                        <a:t>1270s &amp; 1280s: Edward I enforces extra taxes on the Jewish community. Several are executed for alleged ‘coin clipping’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2352125"/>
                  </a:ext>
                </a:extLst>
              </a:tr>
              <a:tr h="41308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Lato" charset="0"/>
                          <a:ea typeface="Lato" charset="0"/>
                          <a:cs typeface="Lato" charset="0"/>
                        </a:rPr>
                        <a:t>1272 – Henry is succeeded by his son, Edward I, who reigns until 1307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Lato" charset="0"/>
                          <a:ea typeface="Lato" charset="0"/>
                          <a:cs typeface="Lato" charset="0"/>
                        </a:rPr>
                        <a:t>1290: Edward I expels the Jewish community from England</a:t>
                      </a:r>
                      <a:endParaRPr lang="en-GB" sz="1200" b="0" i="0" dirty="0">
                        <a:solidFill>
                          <a:schemeClr val="tx1"/>
                        </a:solidFill>
                        <a:effectLst/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55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306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www.ourmigrationstory.org.uk</a:t>
            </a:r>
            <a:endParaRPr lang="en-GB" dirty="0" smtClean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719" y="1344252"/>
            <a:ext cx="3895200" cy="420466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0503" y="1023644"/>
            <a:ext cx="3895913" cy="4810711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1232445" y="122202"/>
            <a:ext cx="7498156" cy="58204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2800" b="1">
                <a:solidFill>
                  <a:srgbClr val="525153"/>
                </a:solidFill>
                <a:latin typeface="Lato" charset="0"/>
                <a:ea typeface="Lato" charset="0"/>
                <a:cs typeface="Lato" charset="0"/>
              </a:defRPr>
            </a:lvl1pPr>
          </a:lstStyle>
          <a:p>
            <a:r>
              <a:rPr lang="en-GB" dirty="0"/>
              <a:t>Main Jewish communities in England by 1150</a:t>
            </a:r>
          </a:p>
        </p:txBody>
      </p:sp>
    </p:spTree>
    <p:extLst>
      <p:ext uri="{BB962C8B-B14F-4D97-AF65-F5344CB8AC3E}">
        <p14:creationId xmlns:p14="http://schemas.microsoft.com/office/powerpoint/2010/main" val="52965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911" y="1029359"/>
            <a:ext cx="8543925" cy="617824"/>
          </a:xfrm>
        </p:spPr>
        <p:txBody>
          <a:bodyPr>
            <a:noAutofit/>
          </a:bodyPr>
          <a:lstStyle/>
          <a:p>
            <a:r>
              <a:rPr lang="en-GB" sz="1800" dirty="0" smtClean="0">
                <a:latin typeface="Lato" charset="0"/>
                <a:ea typeface="Lato" charset="0"/>
                <a:cs typeface="Lato" charset="0"/>
              </a:rPr>
              <a:t>Questions based on </a:t>
            </a:r>
            <a:r>
              <a:rPr lang="en-GB" sz="1800" b="1" dirty="0">
                <a:latin typeface="Lato" charset="0"/>
                <a:ea typeface="Lato" charset="0"/>
                <a:cs typeface="Lato" charset="0"/>
              </a:rPr>
              <a:t>Jewish people in early Britain: location, language, culture </a:t>
            </a:r>
            <a:endParaRPr lang="en-GB" sz="1800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913" y="1811216"/>
            <a:ext cx="8543925" cy="4484022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lnSpc>
                <a:spcPct val="120000"/>
              </a:lnSpc>
              <a:spcBef>
                <a:spcPts val="800"/>
              </a:spcBef>
              <a:spcAft>
                <a:spcPts val="200"/>
              </a:spcAft>
              <a:buAutoNum type="arabicPeriod"/>
            </a:pPr>
            <a:r>
              <a:rPr lang="en-GB" dirty="0">
                <a:latin typeface="Lato" charset="0"/>
                <a:ea typeface="Lato" charset="0"/>
                <a:cs typeface="Lato" charset="0"/>
              </a:rPr>
              <a:t>Why were Jewish people encouraged to migrate to England from Normandy after 1066?</a:t>
            </a:r>
          </a:p>
          <a:p>
            <a:pPr marL="514350" indent="-514350">
              <a:lnSpc>
                <a:spcPct val="120000"/>
              </a:lnSpc>
              <a:spcBef>
                <a:spcPts val="800"/>
              </a:spcBef>
              <a:spcAft>
                <a:spcPts val="200"/>
              </a:spcAft>
              <a:buAutoNum type="arabicPeriod"/>
            </a:pPr>
            <a:r>
              <a:rPr lang="en-GB" dirty="0">
                <a:latin typeface="Lato" charset="0"/>
                <a:ea typeface="Lato" charset="0"/>
                <a:cs typeface="Lato" charset="0"/>
              </a:rPr>
              <a:t>Why </a:t>
            </a:r>
            <a:r>
              <a:rPr lang="en-GB" dirty="0" smtClean="0">
                <a:latin typeface="Lato" charset="0"/>
                <a:ea typeface="Lato" charset="0"/>
                <a:cs typeface="Lato" charset="0"/>
              </a:rPr>
              <a:t>couldn’t Christians fill </a:t>
            </a:r>
            <a:r>
              <a:rPr lang="en-GB" dirty="0">
                <a:latin typeface="Lato" charset="0"/>
                <a:ea typeface="Lato" charset="0"/>
                <a:cs typeface="Lato" charset="0"/>
              </a:rPr>
              <a:t>this role?</a:t>
            </a:r>
          </a:p>
          <a:p>
            <a:pPr marL="514350" indent="-514350">
              <a:lnSpc>
                <a:spcPct val="120000"/>
              </a:lnSpc>
              <a:spcBef>
                <a:spcPts val="800"/>
              </a:spcBef>
              <a:spcAft>
                <a:spcPts val="200"/>
              </a:spcAft>
              <a:buAutoNum type="arabicPeriod"/>
            </a:pPr>
            <a:r>
              <a:rPr lang="en-GB" dirty="0">
                <a:latin typeface="Lato" charset="0"/>
                <a:ea typeface="Lato" charset="0"/>
                <a:cs typeface="Lato" charset="0"/>
              </a:rPr>
              <a:t>Where in England had Jewish people settled by the 1200s?</a:t>
            </a:r>
          </a:p>
          <a:p>
            <a:pPr marL="514350" indent="-514350">
              <a:lnSpc>
                <a:spcPct val="120000"/>
              </a:lnSpc>
              <a:spcBef>
                <a:spcPts val="800"/>
              </a:spcBef>
              <a:spcAft>
                <a:spcPts val="200"/>
              </a:spcAft>
              <a:buAutoNum type="arabicPeriod"/>
            </a:pPr>
            <a:r>
              <a:rPr lang="en-GB" dirty="0">
                <a:latin typeface="Lato" charset="0"/>
                <a:ea typeface="Lato" charset="0"/>
                <a:cs typeface="Lato" charset="0"/>
              </a:rPr>
              <a:t>Within each town, where did the Jewish community tend to live and why?</a:t>
            </a:r>
          </a:p>
          <a:p>
            <a:pPr marL="514350" indent="-514350">
              <a:lnSpc>
                <a:spcPct val="120000"/>
              </a:lnSpc>
              <a:spcBef>
                <a:spcPts val="800"/>
              </a:spcBef>
              <a:spcAft>
                <a:spcPts val="200"/>
              </a:spcAft>
              <a:buAutoNum type="arabicPeriod"/>
            </a:pPr>
            <a:r>
              <a:rPr lang="en-GB" dirty="0">
                <a:latin typeface="Lato" charset="0"/>
                <a:ea typeface="Lato" charset="0"/>
                <a:cs typeface="Lato" charset="0"/>
              </a:rPr>
              <a:t>In what way did Jewish people have a different relationship to medieval kings than their Christian subjects?</a:t>
            </a:r>
          </a:p>
          <a:p>
            <a:pPr marL="514350" indent="-514350">
              <a:lnSpc>
                <a:spcPct val="120000"/>
              </a:lnSpc>
              <a:spcBef>
                <a:spcPts val="800"/>
              </a:spcBef>
              <a:spcAft>
                <a:spcPts val="200"/>
              </a:spcAft>
              <a:buAutoNum type="arabicPeriod"/>
            </a:pPr>
            <a:r>
              <a:rPr lang="en-GB" dirty="0">
                <a:latin typeface="Lato" charset="0"/>
                <a:ea typeface="Lato" charset="0"/>
                <a:cs typeface="Lato" charset="0"/>
              </a:rPr>
              <a:t>How did kings benefit from the presence of the Jewish community in England?</a:t>
            </a:r>
          </a:p>
          <a:p>
            <a:pPr marL="514350" indent="-514350">
              <a:lnSpc>
                <a:spcPct val="120000"/>
              </a:lnSpc>
              <a:spcBef>
                <a:spcPts val="800"/>
              </a:spcBef>
              <a:spcAft>
                <a:spcPts val="200"/>
              </a:spcAft>
              <a:buAutoNum type="arabicPeriod"/>
            </a:pPr>
            <a:r>
              <a:rPr lang="en-GB" dirty="0">
                <a:latin typeface="Lato" charset="0"/>
                <a:ea typeface="Lato" charset="0"/>
                <a:cs typeface="Lato" charset="0"/>
              </a:rPr>
              <a:t>In what ways did leaders of the Church seek to change the ways in which Jewish people were treated in England?</a:t>
            </a:r>
          </a:p>
          <a:p>
            <a:pPr marL="514350" indent="-514350">
              <a:lnSpc>
                <a:spcPct val="120000"/>
              </a:lnSpc>
              <a:spcBef>
                <a:spcPts val="800"/>
              </a:spcBef>
              <a:spcAft>
                <a:spcPts val="200"/>
              </a:spcAft>
              <a:buAutoNum type="arabicPeriod"/>
            </a:pPr>
            <a:r>
              <a:rPr lang="en-GB" dirty="0">
                <a:latin typeface="Lato" charset="0"/>
                <a:ea typeface="Lato" charset="0"/>
                <a:cs typeface="Lato" charset="0"/>
              </a:rPr>
              <a:t>How did the reign of Henry III (1216-1272) change the position of the Jewish community in England?</a:t>
            </a:r>
          </a:p>
          <a:p>
            <a:pPr marL="514350" indent="-514350">
              <a:spcBef>
                <a:spcPts val="800"/>
              </a:spcBef>
              <a:spcAft>
                <a:spcPts val="200"/>
              </a:spcAft>
              <a:buAutoNum type="arabicPeriod"/>
            </a:pPr>
            <a:endParaRPr lang="en-GB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11835" y="6488668"/>
            <a:ext cx="3294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www.ourmigrationstory.org.uk</a:t>
            </a:r>
            <a:endParaRPr lang="en-GB" dirty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73499" y="0"/>
            <a:ext cx="29129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Jewish people in medieval England</a:t>
            </a:r>
            <a:endParaRPr lang="en-GB" sz="1400" dirty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50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</p:spPr>
        <p:txBody>
          <a:bodyPr/>
          <a:lstStyle/>
          <a:p>
            <a:r>
              <a:rPr lang="en-GB" dirty="0" err="1" smtClean="0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www.ourmigrationstory.org.uk</a:t>
            </a:r>
            <a:endParaRPr lang="en-GB" dirty="0" smtClean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01261" y="869409"/>
            <a:ext cx="78779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525153"/>
                </a:solidFill>
                <a:latin typeface="Lato" charset="0"/>
                <a:ea typeface="Lato" charset="0"/>
                <a:cs typeface="Lato" charset="0"/>
              </a:rPr>
              <a:t>What can we learn from this poem about the experiences of Jews in England in the 13</a:t>
            </a:r>
            <a:r>
              <a:rPr lang="en-GB" sz="1600" b="1" baseline="30000" dirty="0">
                <a:solidFill>
                  <a:srgbClr val="525153"/>
                </a:solidFill>
                <a:latin typeface="Lato" charset="0"/>
                <a:ea typeface="Lato" charset="0"/>
                <a:cs typeface="Lato" charset="0"/>
              </a:rPr>
              <a:t>th</a:t>
            </a:r>
            <a:r>
              <a:rPr lang="en-GB" sz="1600" b="1" dirty="0">
                <a:solidFill>
                  <a:srgbClr val="525153"/>
                </a:solidFill>
                <a:latin typeface="Lato" charset="0"/>
                <a:ea typeface="Lato" charset="0"/>
                <a:cs typeface="Lato" charset="0"/>
              </a:rPr>
              <a:t> century, and their responses to these experiences?</a:t>
            </a:r>
          </a:p>
        </p:txBody>
      </p:sp>
      <p:sp>
        <p:nvSpPr>
          <p:cNvPr id="10" name="Round Diagonal Corner Rectangle 9"/>
          <p:cNvSpPr/>
          <p:nvPr/>
        </p:nvSpPr>
        <p:spPr>
          <a:xfrm>
            <a:off x="436679" y="1600400"/>
            <a:ext cx="9240715" cy="4463521"/>
          </a:xfrm>
          <a:prstGeom prst="round2DiagRect">
            <a:avLst/>
          </a:prstGeom>
          <a:noFill/>
          <a:ln w="47625">
            <a:solidFill>
              <a:srgbClr val="2AA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lvl="0"/>
            <a:r>
              <a:rPr lang="en-GB" dirty="0" smtClean="0">
                <a:solidFill>
                  <a:srgbClr val="000000"/>
                </a:solidFill>
                <a:latin typeface="Lato" charset="0"/>
                <a:ea typeface="Lato" charset="0"/>
                <a:cs typeface="Lato" charset="0"/>
              </a:rPr>
              <a:t>The </a:t>
            </a:r>
            <a:r>
              <a:rPr lang="en-GB" dirty="0">
                <a:solidFill>
                  <a:srgbClr val="000000"/>
                </a:solidFill>
                <a:latin typeface="Lato" charset="0"/>
                <a:ea typeface="Lato" charset="0"/>
                <a:cs typeface="Lato" charset="0"/>
              </a:rPr>
              <a:t>land exhausts us by demanding payments, and the people’s disgust is heard	</a:t>
            </a:r>
            <a:r>
              <a:rPr lang="en-GB" b="1" i="1" dirty="0">
                <a:solidFill>
                  <a:srgbClr val="000000"/>
                </a:solidFill>
                <a:latin typeface="Lato" charset="0"/>
                <a:ea typeface="Lato" charset="0"/>
                <a:cs typeface="Lato" charset="0"/>
              </a:rPr>
              <a:t>1</a:t>
            </a:r>
          </a:p>
          <a:p>
            <a:pPr lvl="0"/>
            <a:endParaRPr lang="en-GB" dirty="0">
              <a:solidFill>
                <a:srgbClr val="000000"/>
              </a:solidFill>
              <a:latin typeface="Lato" charset="0"/>
              <a:ea typeface="Lato" charset="0"/>
              <a:cs typeface="Lato" charset="0"/>
            </a:endParaRPr>
          </a:p>
          <a:p>
            <a:pPr lvl="0"/>
            <a:r>
              <a:rPr lang="en-GB" dirty="0">
                <a:solidFill>
                  <a:srgbClr val="000000"/>
                </a:solidFill>
                <a:latin typeface="Lato" charset="0"/>
                <a:ea typeface="Lato" charset="0"/>
                <a:cs typeface="Lato" charset="0"/>
              </a:rPr>
              <a:t>While we are silent and wait for the light. 					</a:t>
            </a:r>
            <a:r>
              <a:rPr lang="en-GB" b="1" i="1" dirty="0">
                <a:solidFill>
                  <a:srgbClr val="000000"/>
                </a:solidFill>
                <a:latin typeface="Lato" charset="0"/>
                <a:ea typeface="Lato" charset="0"/>
                <a:cs typeface="Lato" charset="0"/>
              </a:rPr>
              <a:t>2</a:t>
            </a:r>
          </a:p>
          <a:p>
            <a:pPr lvl="0"/>
            <a:endParaRPr lang="en-GB" dirty="0">
              <a:solidFill>
                <a:srgbClr val="000000"/>
              </a:solidFill>
              <a:latin typeface="Lato" charset="0"/>
              <a:ea typeface="Lato" charset="0"/>
              <a:cs typeface="Lato" charset="0"/>
            </a:endParaRPr>
          </a:p>
          <a:p>
            <a:pPr lvl="0"/>
            <a:r>
              <a:rPr lang="en-GB" dirty="0">
                <a:solidFill>
                  <a:srgbClr val="000000"/>
                </a:solidFill>
                <a:latin typeface="Lato" charset="0"/>
                <a:ea typeface="Lato" charset="0"/>
                <a:cs typeface="Lato" charset="0"/>
              </a:rPr>
              <a:t>You are mighty and full of light, You turn the darkness into light. 		</a:t>
            </a:r>
            <a:r>
              <a:rPr lang="en-GB" b="1" i="1" dirty="0" smtClean="0">
                <a:solidFill>
                  <a:srgbClr val="000000"/>
                </a:solidFill>
                <a:latin typeface="Lato" charset="0"/>
                <a:ea typeface="Lato" charset="0"/>
                <a:cs typeface="Lato" charset="0"/>
              </a:rPr>
              <a:t>3</a:t>
            </a:r>
            <a:endParaRPr lang="en-GB" b="1" i="1" dirty="0">
              <a:solidFill>
                <a:srgbClr val="000000"/>
              </a:solidFill>
              <a:latin typeface="Lato" charset="0"/>
              <a:ea typeface="Lato" charset="0"/>
              <a:cs typeface="Lato" charset="0"/>
            </a:endParaRPr>
          </a:p>
          <a:p>
            <a:pPr lvl="0"/>
            <a:endParaRPr lang="en-GB" dirty="0">
              <a:solidFill>
                <a:srgbClr val="000000"/>
              </a:solidFill>
              <a:latin typeface="Lato" charset="0"/>
              <a:ea typeface="Lato" charset="0"/>
              <a:cs typeface="Lato" charset="0"/>
            </a:endParaRPr>
          </a:p>
          <a:p>
            <a:pPr lvl="0"/>
            <a:r>
              <a:rPr lang="en-GB" dirty="0">
                <a:solidFill>
                  <a:srgbClr val="000000"/>
                </a:solidFill>
                <a:latin typeface="Lato" charset="0"/>
                <a:ea typeface="Lato" charset="0"/>
                <a:cs typeface="Lato" charset="0"/>
              </a:rPr>
              <a:t>They make our yoke heavier, they are finishing us off. 				</a:t>
            </a:r>
            <a:r>
              <a:rPr lang="en-GB" b="1" i="1" dirty="0">
                <a:solidFill>
                  <a:srgbClr val="000000"/>
                </a:solidFill>
                <a:latin typeface="Lato" charset="0"/>
                <a:ea typeface="Lato" charset="0"/>
                <a:cs typeface="Lato" charset="0"/>
              </a:rPr>
              <a:t>4</a:t>
            </a:r>
          </a:p>
          <a:p>
            <a:pPr lvl="0"/>
            <a:endParaRPr lang="en-GB" dirty="0">
              <a:solidFill>
                <a:srgbClr val="000000"/>
              </a:solidFill>
              <a:latin typeface="Lato" charset="0"/>
              <a:ea typeface="Lato" charset="0"/>
              <a:cs typeface="Lato" charset="0"/>
            </a:endParaRPr>
          </a:p>
          <a:p>
            <a:pPr lvl="0"/>
            <a:r>
              <a:rPr lang="en-GB" dirty="0">
                <a:solidFill>
                  <a:srgbClr val="000000"/>
                </a:solidFill>
                <a:latin typeface="Lato" charset="0"/>
                <a:ea typeface="Lato" charset="0"/>
                <a:cs typeface="Lato" charset="0"/>
              </a:rPr>
              <a:t>They continually say of us, let us despoil them until the morning light. 		</a:t>
            </a:r>
            <a:r>
              <a:rPr lang="en-GB" b="1" i="1" dirty="0">
                <a:solidFill>
                  <a:srgbClr val="000000"/>
                </a:solidFill>
                <a:latin typeface="Lato" charset="0"/>
                <a:ea typeface="Lato" charset="0"/>
                <a:cs typeface="Lato" charset="0"/>
              </a:rPr>
              <a:t>5</a:t>
            </a:r>
          </a:p>
          <a:p>
            <a:pPr lvl="0"/>
            <a:endParaRPr lang="en-GB" dirty="0">
              <a:solidFill>
                <a:srgbClr val="000000"/>
              </a:solidFill>
              <a:latin typeface="Lato" charset="0"/>
              <a:ea typeface="Lato" charset="0"/>
              <a:cs typeface="Lato" charset="0"/>
            </a:endParaRPr>
          </a:p>
          <a:p>
            <a:pPr lvl="0"/>
            <a:r>
              <a:rPr lang="en-GB" dirty="0">
                <a:solidFill>
                  <a:srgbClr val="000000"/>
                </a:solidFill>
                <a:latin typeface="Lato" charset="0"/>
                <a:ea typeface="Lato" charset="0"/>
                <a:cs typeface="Lato" charset="0"/>
              </a:rPr>
              <a:t>You are mighty and full of light, You turn the darkness into light.		</a:t>
            </a:r>
            <a:r>
              <a:rPr lang="en-GB" b="1" i="1" dirty="0" smtClean="0">
                <a:solidFill>
                  <a:srgbClr val="000000"/>
                </a:solidFill>
                <a:latin typeface="Lato" charset="0"/>
                <a:ea typeface="Lato" charset="0"/>
                <a:cs typeface="Lato" charset="0"/>
              </a:rPr>
              <a:t>6</a:t>
            </a:r>
            <a:endParaRPr lang="en-GB" b="1" i="1" dirty="0">
              <a:solidFill>
                <a:srgbClr val="000000"/>
              </a:solidFill>
              <a:latin typeface="Lato" charset="0"/>
              <a:ea typeface="Lato" charset="0"/>
              <a:cs typeface="Lato" charset="0"/>
            </a:endParaRPr>
          </a:p>
          <a:p>
            <a:pPr lvl="0"/>
            <a:endParaRPr lang="en-GB" dirty="0">
              <a:solidFill>
                <a:srgbClr val="000000"/>
              </a:solidFill>
              <a:latin typeface="Lato" charset="0"/>
              <a:ea typeface="Lato" charset="0"/>
              <a:cs typeface="Lato" charset="0"/>
            </a:endParaRPr>
          </a:p>
          <a:p>
            <a:pPr lvl="0"/>
            <a:r>
              <a:rPr lang="en-GB" dirty="0">
                <a:solidFill>
                  <a:srgbClr val="000000"/>
                </a:solidFill>
                <a:latin typeface="Lato" charset="0"/>
                <a:ea typeface="Lato" charset="0"/>
                <a:cs typeface="Lato" charset="0"/>
              </a:rPr>
              <a:t>Extract from </a:t>
            </a:r>
            <a:r>
              <a:rPr lang="en-GB" b="1" dirty="0">
                <a:solidFill>
                  <a:srgbClr val="000000"/>
                </a:solidFill>
                <a:latin typeface="Lato" charset="0"/>
                <a:ea typeface="Lato" charset="0"/>
                <a:cs typeface="Lato" charset="0"/>
              </a:rPr>
              <a:t>Put a Curse on My Enemy</a:t>
            </a:r>
            <a:r>
              <a:rPr lang="en-GB" dirty="0">
                <a:solidFill>
                  <a:srgbClr val="000000"/>
                </a:solidFill>
                <a:latin typeface="Lato" charset="0"/>
                <a:ea typeface="Lato" charset="0"/>
                <a:cs typeface="Lato" charset="0"/>
              </a:rPr>
              <a:t>, by Meir ben Elijah of Norwich </a:t>
            </a:r>
            <a:r>
              <a:rPr lang="en-GB" i="1" dirty="0">
                <a:solidFill>
                  <a:srgbClr val="000000"/>
                </a:solidFill>
                <a:latin typeface="Lato" charset="0"/>
                <a:ea typeface="Lato" charset="0"/>
                <a:cs typeface="Lato" charset="0"/>
              </a:rPr>
              <a:t>(England, late 13th century)</a:t>
            </a:r>
          </a:p>
        </p:txBody>
      </p:sp>
    </p:spTree>
    <p:extLst>
      <p:ext uri="{BB962C8B-B14F-4D97-AF65-F5344CB8AC3E}">
        <p14:creationId xmlns:p14="http://schemas.microsoft.com/office/powerpoint/2010/main" val="141768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818" y="1583080"/>
            <a:ext cx="6885503" cy="439152"/>
          </a:xfrm>
        </p:spPr>
        <p:txBody>
          <a:bodyPr>
            <a:noAutofit/>
          </a:bodyPr>
          <a:lstStyle/>
          <a:p>
            <a:r>
              <a:rPr lang="en-GB" sz="2800" dirty="0">
                <a:solidFill>
                  <a:srgbClr val="525153"/>
                </a:solidFill>
                <a:latin typeface="Lato" charset="0"/>
                <a:ea typeface="Lato" charset="0"/>
                <a:cs typeface="Lato" charset="0"/>
              </a:rPr>
              <a:t>Potential exam questions to build </a:t>
            </a:r>
            <a:r>
              <a:rPr lang="en-GB" sz="2800" dirty="0" smtClean="0">
                <a:solidFill>
                  <a:srgbClr val="525153"/>
                </a:solidFill>
                <a:latin typeface="Lato" charset="0"/>
                <a:ea typeface="Lato" charset="0"/>
                <a:cs typeface="Lato" charset="0"/>
              </a:rPr>
              <a:t>towards</a:t>
            </a:r>
            <a:endParaRPr lang="en-GB" sz="2800" dirty="0">
              <a:solidFill>
                <a:srgbClr val="525153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4818" y="2213263"/>
            <a:ext cx="8543925" cy="3762087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n-GB" dirty="0">
                <a:latin typeface="Lato" charset="0"/>
                <a:ea typeface="Lato" charset="0"/>
                <a:cs typeface="Lato" charset="0"/>
              </a:rPr>
              <a:t>Give one example of the difficulties faced by Jewish immigrants to Britain in the medieval </a:t>
            </a:r>
            <a:r>
              <a:rPr lang="en-GB" dirty="0" smtClean="0">
                <a:latin typeface="Lato" charset="0"/>
                <a:ea typeface="Lato" charset="0"/>
                <a:cs typeface="Lato" charset="0"/>
              </a:rPr>
              <a:t>period. </a:t>
            </a:r>
            <a:r>
              <a:rPr lang="en-GB" dirty="0">
                <a:latin typeface="Lato" charset="0"/>
                <a:ea typeface="Lato" charset="0"/>
                <a:cs typeface="Lato" charset="0"/>
              </a:rPr>
              <a:t>[1 </a:t>
            </a:r>
            <a:r>
              <a:rPr lang="en-GB" dirty="0" smtClean="0">
                <a:latin typeface="Lato" charset="0"/>
                <a:ea typeface="Lato" charset="0"/>
                <a:cs typeface="Lato" charset="0"/>
              </a:rPr>
              <a:t>mark] </a:t>
            </a:r>
            <a:r>
              <a:rPr lang="en-GB" i="1" dirty="0" smtClean="0">
                <a:latin typeface="Arial" panose="020B0604020202020204" pitchFamily="34" charset="0"/>
                <a:cs typeface="Arial" panose="020B0604020202020204" pitchFamily="34" charset="0"/>
              </a:rPr>
              <a:t>OCR B</a:t>
            </a:r>
            <a:endParaRPr lang="en-GB" b="1" dirty="0">
              <a:latin typeface="Lato" charset="0"/>
              <a:ea typeface="Lato" charset="0"/>
              <a:cs typeface="Lato" charset="0"/>
            </a:endParaRP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endParaRPr lang="en-GB" dirty="0">
              <a:latin typeface="Lato" charset="0"/>
              <a:ea typeface="Lato" charset="0"/>
              <a:cs typeface="Lato" charset="0"/>
            </a:endParaRP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n-GB" dirty="0">
                <a:latin typeface="Lato" charset="0"/>
                <a:ea typeface="Lato" charset="0"/>
                <a:cs typeface="Lato" charset="0"/>
              </a:rPr>
              <a:t>Give one reason why Jewish immigrants came to Britain in the medieval </a:t>
            </a:r>
            <a:r>
              <a:rPr lang="en-GB" dirty="0" smtClean="0">
                <a:latin typeface="Lato" charset="0"/>
                <a:ea typeface="Lato" charset="0"/>
                <a:cs typeface="Lato" charset="0"/>
              </a:rPr>
              <a:t>period. </a:t>
            </a:r>
            <a:r>
              <a:rPr lang="en-GB" dirty="0">
                <a:latin typeface="Lato" charset="0"/>
                <a:ea typeface="Lato" charset="0"/>
                <a:cs typeface="Lato" charset="0"/>
              </a:rPr>
              <a:t>[1 mark</a:t>
            </a:r>
            <a:r>
              <a:rPr lang="en-GB" dirty="0" smtClean="0">
                <a:latin typeface="Lato" charset="0"/>
                <a:ea typeface="Lato" charset="0"/>
                <a:cs typeface="Lato" charset="0"/>
              </a:rPr>
              <a:t>] </a:t>
            </a: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OCR </a:t>
            </a:r>
            <a:r>
              <a:rPr lang="en-GB" i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 smtClean="0">
              <a:latin typeface="Lato" charset="0"/>
              <a:ea typeface="Lato" charset="0"/>
              <a:cs typeface="Lato" charset="0"/>
            </a:endParaRP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endParaRPr lang="en-GB" dirty="0" smtClean="0">
              <a:latin typeface="Lato" charset="0"/>
              <a:ea typeface="Lato" charset="0"/>
              <a:cs typeface="Lato" charset="0"/>
            </a:endParaRP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n-GB" dirty="0" smtClean="0">
                <a:latin typeface="Lato" charset="0"/>
                <a:ea typeface="Lato" charset="0"/>
                <a:cs typeface="Lato" charset="0"/>
              </a:rPr>
              <a:t>Describe </a:t>
            </a:r>
            <a:r>
              <a:rPr lang="en-GB" dirty="0">
                <a:latin typeface="Lato" charset="0"/>
                <a:ea typeface="Lato" charset="0"/>
                <a:cs typeface="Lato" charset="0"/>
              </a:rPr>
              <a:t>two measures taken by the authorities to control the Jewish community in England between 1100 and </a:t>
            </a:r>
            <a:r>
              <a:rPr lang="en-GB" dirty="0" smtClean="0">
                <a:latin typeface="Lato" charset="0"/>
                <a:ea typeface="Lato" charset="0"/>
                <a:cs typeface="Lato" charset="0"/>
              </a:rPr>
              <a:t>1290. </a:t>
            </a:r>
            <a:r>
              <a:rPr lang="en-GB" dirty="0">
                <a:latin typeface="Lato" charset="0"/>
                <a:ea typeface="Lato" charset="0"/>
                <a:cs typeface="Lato" charset="0"/>
              </a:rPr>
              <a:t>[4 marks</a:t>
            </a:r>
            <a:r>
              <a:rPr lang="en-GB" dirty="0" smtClean="0">
                <a:latin typeface="Lato" charset="0"/>
                <a:ea typeface="Lato" charset="0"/>
                <a:cs typeface="Lato" charset="0"/>
              </a:rPr>
              <a:t>] </a:t>
            </a: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OCR A</a:t>
            </a:r>
          </a:p>
          <a:p>
            <a:pPr marL="457200" indent="-457200">
              <a:buFont typeface="+mj-lt"/>
              <a:buAutoNum type="arabicPeriod"/>
            </a:pPr>
            <a:endParaRPr lang="en-GB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</p:spPr>
        <p:txBody>
          <a:bodyPr/>
          <a:lstStyle/>
          <a:p>
            <a:r>
              <a:rPr lang="en-GB" dirty="0" err="1" smtClean="0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www.ourmigrationstory.org.uk</a:t>
            </a:r>
            <a:endParaRPr lang="en-GB" dirty="0" smtClean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73499" y="0"/>
            <a:ext cx="29129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Jewish people in medieval England</a:t>
            </a:r>
            <a:endParaRPr lang="en-GB" sz="1400" dirty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66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M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MS master" id="{6A9FAA5D-2FBE-A343-A01E-216E7C0F3658}" vid="{F1516D9E-ACEF-614E-9DE9-6703FAD0C80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</TotalTime>
  <Words>903</Words>
  <Application>Microsoft Office PowerPoint</Application>
  <PresentationFormat>A4 Paper (210x297 mm)</PresentationFormat>
  <Paragraphs>102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Lato</vt:lpstr>
      <vt:lpstr>Office Theme</vt:lpstr>
      <vt:lpstr>The experiences of Jewish people in early Britain (AD43-1500)</vt:lpstr>
      <vt:lpstr>PowerPoint Presentation</vt:lpstr>
      <vt:lpstr>Timeline of Jewish experiences in medieval England</vt:lpstr>
      <vt:lpstr>PowerPoint Presentation</vt:lpstr>
      <vt:lpstr>PowerPoint Presentation</vt:lpstr>
      <vt:lpstr>Questions based on Jewish people in early Britain: location, language, culture </vt:lpstr>
      <vt:lpstr>PowerPoint Presentation</vt:lpstr>
      <vt:lpstr>Potential exam questions to build towards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McIntosh</dc:creator>
  <cp:lastModifiedBy>dwd</cp:lastModifiedBy>
  <cp:revision>47</cp:revision>
  <dcterms:created xsi:type="dcterms:W3CDTF">2017-06-02T09:27:52Z</dcterms:created>
  <dcterms:modified xsi:type="dcterms:W3CDTF">2017-06-16T15:07:34Z</dcterms:modified>
</cp:coreProperties>
</file>